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42" r:id="rId1"/>
  </p:sldMasterIdLst>
  <p:sldIdLst>
    <p:sldId id="267" r:id="rId2"/>
    <p:sldId id="259" r:id="rId3"/>
    <p:sldId id="257" r:id="rId4"/>
    <p:sldId id="264" r:id="rId5"/>
    <p:sldId id="260" r:id="rId6"/>
    <p:sldId id="262" r:id="rId7"/>
    <p:sldId id="263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EBEB"/>
    <a:srgbClr val="DD5E00"/>
    <a:srgbClr val="00A275"/>
    <a:srgbClr val="000090"/>
    <a:srgbClr val="008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6281"/>
  </p:normalViewPr>
  <p:slideViewPr>
    <p:cSldViewPr snapToGrid="0" snapToObjects="1">
      <p:cViewPr varScale="1">
        <p:scale>
          <a:sx n="121" d="100"/>
          <a:sy n="121" d="100"/>
        </p:scale>
        <p:origin x="200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E1BA667-E952-C544-AA23-21D5D3E7DB6B}" type="datetimeFigureOut">
              <a:rPr lang="en-US" smtClean="0"/>
              <a:t>5/16/23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AAF267F3-A4BE-DD4E-89E5-AD345F5CC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259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BA667-E952-C544-AA23-21D5D3E7DB6B}" type="datetimeFigureOut">
              <a:rPr lang="en-US" smtClean="0"/>
              <a:t>5/16/23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267F3-A4BE-DD4E-89E5-AD345F5CC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222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BA667-E952-C544-AA23-21D5D3E7DB6B}" type="datetimeFigureOut">
              <a:rPr lang="en-US" smtClean="0"/>
              <a:t>5/16/23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267F3-A4BE-DD4E-89E5-AD345F5CC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760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BA667-E952-C544-AA23-21D5D3E7DB6B}" type="datetimeFigureOut">
              <a:rPr lang="en-US" smtClean="0"/>
              <a:t>5/16/23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267F3-A4BE-DD4E-89E5-AD345F5CC92F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793096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BA667-E952-C544-AA23-21D5D3E7DB6B}" type="datetimeFigureOut">
              <a:rPr lang="en-US" smtClean="0"/>
              <a:t>5/16/23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267F3-A4BE-DD4E-89E5-AD345F5CC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7677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BA667-E952-C544-AA23-21D5D3E7DB6B}" type="datetimeFigureOut">
              <a:rPr lang="en-US" smtClean="0"/>
              <a:t>5/16/23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267F3-A4BE-DD4E-89E5-AD345F5CC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974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BA667-E952-C544-AA23-21D5D3E7DB6B}" type="datetimeFigureOut">
              <a:rPr lang="en-US" smtClean="0"/>
              <a:t>5/16/23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267F3-A4BE-DD4E-89E5-AD345F5CC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3509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BA667-E952-C544-AA23-21D5D3E7DB6B}" type="datetimeFigureOut">
              <a:rPr lang="en-US" smtClean="0"/>
              <a:t>5/16/23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267F3-A4BE-DD4E-89E5-AD345F5CC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2493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BA667-E952-C544-AA23-21D5D3E7DB6B}" type="datetimeFigureOut">
              <a:rPr lang="en-US" smtClean="0"/>
              <a:t>5/16/23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267F3-A4BE-DD4E-89E5-AD345F5CC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156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BA667-E952-C544-AA23-21D5D3E7DB6B}" type="datetimeFigureOut">
              <a:rPr lang="en-US" smtClean="0"/>
              <a:t>5/16/23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267F3-A4BE-DD4E-89E5-AD345F5CC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673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BA667-E952-C544-AA23-21D5D3E7DB6B}" type="datetimeFigureOut">
              <a:rPr lang="en-US" smtClean="0"/>
              <a:t>5/16/23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267F3-A4BE-DD4E-89E5-AD345F5CC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011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BA667-E952-C544-AA23-21D5D3E7DB6B}" type="datetimeFigureOut">
              <a:rPr lang="en-US" smtClean="0"/>
              <a:t>5/16/23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267F3-A4BE-DD4E-89E5-AD345F5CC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777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BA667-E952-C544-AA23-21D5D3E7DB6B}" type="datetimeFigureOut">
              <a:rPr lang="en-US" smtClean="0"/>
              <a:t>5/16/23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267F3-A4BE-DD4E-89E5-AD345F5CC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412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BA667-E952-C544-AA23-21D5D3E7DB6B}" type="datetimeFigureOut">
              <a:rPr lang="en-US" smtClean="0"/>
              <a:t>5/16/23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267F3-A4BE-DD4E-89E5-AD345F5CC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70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BA667-E952-C544-AA23-21D5D3E7DB6B}" type="datetimeFigureOut">
              <a:rPr lang="en-US" smtClean="0"/>
              <a:t>5/16/23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267F3-A4BE-DD4E-89E5-AD345F5CC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33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BA667-E952-C544-AA23-21D5D3E7DB6B}" type="datetimeFigureOut">
              <a:rPr lang="en-US" smtClean="0"/>
              <a:t>5/16/23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267F3-A4BE-DD4E-89E5-AD345F5CC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155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BA667-E952-C544-AA23-21D5D3E7DB6B}" type="datetimeFigureOut">
              <a:rPr lang="en-US" smtClean="0"/>
              <a:t>5/16/23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267F3-A4BE-DD4E-89E5-AD345F5CC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20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BA667-E952-C544-AA23-21D5D3E7DB6B}" type="datetimeFigureOut">
              <a:rPr lang="en-US" smtClean="0"/>
              <a:t>5/16/23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F267F3-A4BE-DD4E-89E5-AD345F5CC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1728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43" r:id="rId1"/>
    <p:sldLayoutId id="2147484144" r:id="rId2"/>
    <p:sldLayoutId id="2147484145" r:id="rId3"/>
    <p:sldLayoutId id="2147484146" r:id="rId4"/>
    <p:sldLayoutId id="2147484147" r:id="rId5"/>
    <p:sldLayoutId id="2147484148" r:id="rId6"/>
    <p:sldLayoutId id="2147484149" r:id="rId7"/>
    <p:sldLayoutId id="2147484150" r:id="rId8"/>
    <p:sldLayoutId id="2147484151" r:id="rId9"/>
    <p:sldLayoutId id="2147484152" r:id="rId10"/>
    <p:sldLayoutId id="2147484153" r:id="rId11"/>
    <p:sldLayoutId id="2147484154" r:id="rId12"/>
    <p:sldLayoutId id="2147484155" r:id="rId13"/>
    <p:sldLayoutId id="2147484156" r:id="rId14"/>
    <p:sldLayoutId id="2147484157" r:id="rId15"/>
    <p:sldLayoutId id="2147484158" r:id="rId16"/>
    <p:sldLayoutId id="21474841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156AB-2C56-064D-B331-5E43323A70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Analysis of Gene Expression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66805B-EC7A-4647-993B-9224A10B68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Taryn Harradine</a:t>
            </a:r>
          </a:p>
        </p:txBody>
      </p:sp>
    </p:spTree>
    <p:extLst>
      <p:ext uri="{BB962C8B-B14F-4D97-AF65-F5344CB8AC3E}">
        <p14:creationId xmlns:p14="http://schemas.microsoft.com/office/powerpoint/2010/main" val="3412516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E627C-4123-474D-9D48-4B4342485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 and Standard Deviation of Gene Expression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753A5A-F8B7-FB4A-8B09-9C1255DE0F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892" r="3729"/>
          <a:stretch/>
        </p:blipFill>
        <p:spPr>
          <a:xfrm>
            <a:off x="2971800" y="4419600"/>
            <a:ext cx="6253161" cy="20066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B36255-0CD5-0D41-B56C-DC8479EA09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" r="-128"/>
          <a:stretch/>
        </p:blipFill>
        <p:spPr>
          <a:xfrm>
            <a:off x="2971801" y="2438400"/>
            <a:ext cx="62611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125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07678FE-4691-4342-BFB8-1ACB3C180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3716" y="2227644"/>
            <a:ext cx="6481389" cy="42626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A71A5D-6FF5-6441-A95B-8A913B259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Gene Expression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17D70D-1345-754D-BE84-6829F8A93D20}"/>
              </a:ext>
            </a:extLst>
          </p:cNvPr>
          <p:cNvSpPr txBox="1"/>
          <p:nvPr/>
        </p:nvSpPr>
        <p:spPr>
          <a:xfrm>
            <a:off x="4865682" y="2586036"/>
            <a:ext cx="461665" cy="871533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dirty="0">
                <a:solidFill>
                  <a:srgbClr val="000090"/>
                </a:solidFill>
              </a:rPr>
              <a:t>Mean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43C5C7-3239-CB4A-808A-3DB34ACB1EB0}"/>
              </a:ext>
            </a:extLst>
          </p:cNvPr>
          <p:cNvSpPr txBox="1"/>
          <p:nvPr/>
        </p:nvSpPr>
        <p:spPr>
          <a:xfrm>
            <a:off x="3362624" y="2521739"/>
            <a:ext cx="461665" cy="1057274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dirty="0">
                <a:solidFill>
                  <a:srgbClr val="DD5E00"/>
                </a:solidFill>
              </a:rPr>
              <a:t>Minimum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B52B0F-DA12-754C-9F9B-23A81F26A20A}"/>
              </a:ext>
            </a:extLst>
          </p:cNvPr>
          <p:cNvSpPr txBox="1"/>
          <p:nvPr/>
        </p:nvSpPr>
        <p:spPr>
          <a:xfrm>
            <a:off x="3866460" y="2171698"/>
            <a:ext cx="461665" cy="1057274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dirty="0">
                <a:solidFill>
                  <a:srgbClr val="DD5E00"/>
                </a:solidFill>
              </a:rPr>
              <a:t>Q1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2E57DB-6ED2-9C45-8357-2A5F967A0256}"/>
              </a:ext>
            </a:extLst>
          </p:cNvPr>
          <p:cNvSpPr txBox="1"/>
          <p:nvPr/>
        </p:nvSpPr>
        <p:spPr>
          <a:xfrm>
            <a:off x="4549429" y="2521739"/>
            <a:ext cx="461665" cy="1057274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dirty="0">
                <a:solidFill>
                  <a:srgbClr val="DD5E00"/>
                </a:solidFill>
              </a:rPr>
              <a:t>Median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D1E46BD-853B-F742-9F95-21790E52D725}"/>
              </a:ext>
            </a:extLst>
          </p:cNvPr>
          <p:cNvSpPr txBox="1"/>
          <p:nvPr/>
        </p:nvSpPr>
        <p:spPr>
          <a:xfrm>
            <a:off x="5584527" y="2671753"/>
            <a:ext cx="461665" cy="542932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dirty="0">
                <a:solidFill>
                  <a:srgbClr val="DD5E00"/>
                </a:solidFill>
              </a:rPr>
              <a:t>Q3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5701831-8565-5144-A7ED-0601F2AA8CD1}"/>
              </a:ext>
            </a:extLst>
          </p:cNvPr>
          <p:cNvSpPr txBox="1"/>
          <p:nvPr/>
        </p:nvSpPr>
        <p:spPr>
          <a:xfrm>
            <a:off x="8266131" y="2521739"/>
            <a:ext cx="1015663" cy="1057274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dirty="0">
                <a:solidFill>
                  <a:srgbClr val="DD5E00"/>
                </a:solidFill>
              </a:rPr>
              <a:t>Maximum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231E16-ADE1-964D-A894-7FD339C00910}"/>
              </a:ext>
            </a:extLst>
          </p:cNvPr>
          <p:cNvSpPr/>
          <p:nvPr/>
        </p:nvSpPr>
        <p:spPr>
          <a:xfrm>
            <a:off x="3635566" y="5954616"/>
            <a:ext cx="188723" cy="137711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DE23A3E-592D-B040-981C-3AD309CBF850}"/>
              </a:ext>
            </a:extLst>
          </p:cNvPr>
          <p:cNvSpPr/>
          <p:nvPr/>
        </p:nvSpPr>
        <p:spPr>
          <a:xfrm>
            <a:off x="4144450" y="5954615"/>
            <a:ext cx="188723" cy="137711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377EE95-77AE-7A40-BD00-84C892408F66}"/>
              </a:ext>
            </a:extLst>
          </p:cNvPr>
          <p:cNvSpPr/>
          <p:nvPr/>
        </p:nvSpPr>
        <p:spPr>
          <a:xfrm>
            <a:off x="4822371" y="5954615"/>
            <a:ext cx="188723" cy="137711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D2D4289-B234-5D49-B47B-5F7DB2B8A4D3}"/>
              </a:ext>
            </a:extLst>
          </p:cNvPr>
          <p:cNvSpPr/>
          <p:nvPr/>
        </p:nvSpPr>
        <p:spPr>
          <a:xfrm>
            <a:off x="5827589" y="5954614"/>
            <a:ext cx="188723" cy="137711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D7C8AC7-AFC1-784B-B5D7-118D1751B7F8}"/>
              </a:ext>
            </a:extLst>
          </p:cNvPr>
          <p:cNvSpPr/>
          <p:nvPr/>
        </p:nvSpPr>
        <p:spPr>
          <a:xfrm>
            <a:off x="5096514" y="5954614"/>
            <a:ext cx="188723" cy="137711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2FD112C-B97E-4647-8F73-607659DEA6FD}"/>
              </a:ext>
            </a:extLst>
          </p:cNvPr>
          <p:cNvSpPr/>
          <p:nvPr/>
        </p:nvSpPr>
        <p:spPr>
          <a:xfrm>
            <a:off x="8515415" y="5954613"/>
            <a:ext cx="188723" cy="137711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471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29F0CD-8612-E449-B45B-C810C2259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5180" y="2271647"/>
            <a:ext cx="6453444" cy="42646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8D4F0B-F19B-B54D-912A-E27134F23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Boxplot of Cell Line vs Gene Expression </a:t>
            </a:r>
            <a:r>
              <a:rPr lang="en-US" sz="2800" dirty="0"/>
              <a:t>{coloured by Treatment}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DD494E-AE2A-6846-9600-E5EF7644F791}"/>
              </a:ext>
            </a:extLst>
          </p:cNvPr>
          <p:cNvSpPr txBox="1"/>
          <p:nvPr/>
        </p:nvSpPr>
        <p:spPr>
          <a:xfrm>
            <a:off x="4023166" y="5566914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8.97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4DF2B7-9811-9C48-B210-CB4F6CEBF5AE}"/>
              </a:ext>
            </a:extLst>
          </p:cNvPr>
          <p:cNvSpPr txBox="1"/>
          <p:nvPr/>
        </p:nvSpPr>
        <p:spPr>
          <a:xfrm>
            <a:off x="3843600" y="4901866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15.47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5568DA-14B9-AB4E-AB2A-6FC91987EBFD}"/>
              </a:ext>
            </a:extLst>
          </p:cNvPr>
          <p:cNvSpPr txBox="1"/>
          <p:nvPr/>
        </p:nvSpPr>
        <p:spPr>
          <a:xfrm>
            <a:off x="3845414" y="4360524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23.34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B08681-AE75-2D44-9588-3097C3069000}"/>
              </a:ext>
            </a:extLst>
          </p:cNvPr>
          <p:cNvSpPr txBox="1"/>
          <p:nvPr/>
        </p:nvSpPr>
        <p:spPr>
          <a:xfrm>
            <a:off x="3784752" y="3694105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33.96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B5E24A-87ED-9E4A-8E9D-4AB73291B3A7}"/>
              </a:ext>
            </a:extLst>
          </p:cNvPr>
          <p:cNvSpPr txBox="1"/>
          <p:nvPr/>
        </p:nvSpPr>
        <p:spPr>
          <a:xfrm>
            <a:off x="3953915" y="2569112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48.96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F7E4EC1-767F-284E-B0D0-E2B399F46975}"/>
              </a:ext>
            </a:extLst>
          </p:cNvPr>
          <p:cNvSpPr txBox="1"/>
          <p:nvPr/>
        </p:nvSpPr>
        <p:spPr>
          <a:xfrm>
            <a:off x="5848499" y="5579525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9.10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A0E6236-814B-6747-8FC3-6B00806656AC}"/>
              </a:ext>
            </a:extLst>
          </p:cNvPr>
          <p:cNvSpPr txBox="1"/>
          <p:nvPr/>
        </p:nvSpPr>
        <p:spPr>
          <a:xfrm>
            <a:off x="5955786" y="4982107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15.21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D52F7E9-4F79-9444-AD83-01A186C312D5}"/>
              </a:ext>
            </a:extLst>
          </p:cNvPr>
          <p:cNvSpPr txBox="1"/>
          <p:nvPr/>
        </p:nvSpPr>
        <p:spPr>
          <a:xfrm>
            <a:off x="5952085" y="4327980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24.25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DA3A87-FFE8-BA43-9B8D-365AD8C70149}"/>
              </a:ext>
            </a:extLst>
          </p:cNvPr>
          <p:cNvSpPr txBox="1"/>
          <p:nvPr/>
        </p:nvSpPr>
        <p:spPr>
          <a:xfrm>
            <a:off x="6000318" y="3734116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32.69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229E6B4-054F-714A-8658-F7FCDA2270CD}"/>
              </a:ext>
            </a:extLst>
          </p:cNvPr>
          <p:cNvSpPr txBox="1"/>
          <p:nvPr/>
        </p:nvSpPr>
        <p:spPr>
          <a:xfrm>
            <a:off x="5833933" y="3068982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41.70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FCA84B7-1924-9D43-8D1E-974465779700}"/>
              </a:ext>
            </a:extLst>
          </p:cNvPr>
          <p:cNvSpPr txBox="1"/>
          <p:nvPr/>
        </p:nvSpPr>
        <p:spPr>
          <a:xfrm>
            <a:off x="4825648" y="6169835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4.01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A825AA3-5DED-AC46-AC3E-C6635FB9F1C5}"/>
              </a:ext>
            </a:extLst>
          </p:cNvPr>
          <p:cNvSpPr txBox="1"/>
          <p:nvPr/>
        </p:nvSpPr>
        <p:spPr>
          <a:xfrm>
            <a:off x="4706333" y="5918751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4.01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634E650-412C-2F4B-9418-D94001063AE4}"/>
              </a:ext>
            </a:extLst>
          </p:cNvPr>
          <p:cNvSpPr txBox="1"/>
          <p:nvPr/>
        </p:nvSpPr>
        <p:spPr>
          <a:xfrm>
            <a:off x="4511715" y="5395304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9.28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0FF7983-FFB3-2244-ACC2-5811060F7D74}"/>
              </a:ext>
            </a:extLst>
          </p:cNvPr>
          <p:cNvSpPr txBox="1"/>
          <p:nvPr/>
        </p:nvSpPr>
        <p:spPr>
          <a:xfrm>
            <a:off x="4502590" y="5090710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13.57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CB6E412-0BAD-404B-A63D-873796E3FF9E}"/>
              </a:ext>
            </a:extLst>
          </p:cNvPr>
          <p:cNvSpPr txBox="1"/>
          <p:nvPr/>
        </p:nvSpPr>
        <p:spPr>
          <a:xfrm>
            <a:off x="4476866" y="4834054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17.65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7ADFF9F-6EFA-A04E-9D29-BAD2C5958FF2}"/>
              </a:ext>
            </a:extLst>
          </p:cNvPr>
          <p:cNvSpPr txBox="1"/>
          <p:nvPr/>
        </p:nvSpPr>
        <p:spPr>
          <a:xfrm>
            <a:off x="4664050" y="4321869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24.47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7408FAF-7E35-1140-95F4-DEF7E8800791}"/>
              </a:ext>
            </a:extLst>
          </p:cNvPr>
          <p:cNvSpPr txBox="1"/>
          <p:nvPr/>
        </p:nvSpPr>
        <p:spPr>
          <a:xfrm>
            <a:off x="6605380" y="5880707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4.30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440325E-D599-6C43-8C5E-7AD0A1EB3E48}"/>
              </a:ext>
            </a:extLst>
          </p:cNvPr>
          <p:cNvSpPr txBox="1"/>
          <p:nvPr/>
        </p:nvSpPr>
        <p:spPr>
          <a:xfrm>
            <a:off x="7030884" y="5738071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5.71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96F73B7-A5C8-A541-91D7-B8FC7A6119F4}"/>
              </a:ext>
            </a:extLst>
          </p:cNvPr>
          <p:cNvSpPr txBox="1"/>
          <p:nvPr/>
        </p:nvSpPr>
        <p:spPr>
          <a:xfrm>
            <a:off x="7014600" y="5423876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9.02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7708229-057C-0944-9993-3918E2131F65}"/>
              </a:ext>
            </a:extLst>
          </p:cNvPr>
          <p:cNvSpPr txBox="1"/>
          <p:nvPr/>
        </p:nvSpPr>
        <p:spPr>
          <a:xfrm>
            <a:off x="6533238" y="5239083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11.43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2494BF1-EA8D-E143-95C2-F946DE0502AA}"/>
              </a:ext>
            </a:extLst>
          </p:cNvPr>
          <p:cNvSpPr txBox="1"/>
          <p:nvPr/>
        </p:nvSpPr>
        <p:spPr>
          <a:xfrm>
            <a:off x="7019767" y="5576393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7.62</a:t>
            </a:r>
          </a:p>
        </p:txBody>
      </p:sp>
    </p:spTree>
    <p:extLst>
      <p:ext uri="{BB962C8B-B14F-4D97-AF65-F5344CB8AC3E}">
        <p14:creationId xmlns:p14="http://schemas.microsoft.com/office/powerpoint/2010/main" val="2587499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AF90C1-F6D1-B64B-8916-3E12304DA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7689" y="2244516"/>
            <a:ext cx="6453444" cy="42646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8D4F0B-F19B-B54D-912A-E27134F23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Boxplot of Treatment vs Gene Expression </a:t>
            </a:r>
            <a:r>
              <a:rPr lang="en-US" sz="2800" dirty="0"/>
              <a:t>{coloured by Cell Line}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DD494E-AE2A-6846-9600-E5EF7644F791}"/>
              </a:ext>
            </a:extLst>
          </p:cNvPr>
          <p:cNvSpPr txBox="1"/>
          <p:nvPr/>
        </p:nvSpPr>
        <p:spPr>
          <a:xfrm>
            <a:off x="4023166" y="5566914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8.97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4DF2B7-9811-9C48-B210-CB4F6CEBF5AE}"/>
              </a:ext>
            </a:extLst>
          </p:cNvPr>
          <p:cNvSpPr txBox="1"/>
          <p:nvPr/>
        </p:nvSpPr>
        <p:spPr>
          <a:xfrm>
            <a:off x="3843600" y="4901866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15.47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5568DA-14B9-AB4E-AB2A-6FC91987EBFD}"/>
              </a:ext>
            </a:extLst>
          </p:cNvPr>
          <p:cNvSpPr txBox="1"/>
          <p:nvPr/>
        </p:nvSpPr>
        <p:spPr>
          <a:xfrm>
            <a:off x="3845414" y="4360524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23.34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B08681-AE75-2D44-9588-3097C3069000}"/>
              </a:ext>
            </a:extLst>
          </p:cNvPr>
          <p:cNvSpPr txBox="1"/>
          <p:nvPr/>
        </p:nvSpPr>
        <p:spPr>
          <a:xfrm>
            <a:off x="3814248" y="3649861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33.96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B5E24A-87ED-9E4A-8E9D-4AB73291B3A7}"/>
              </a:ext>
            </a:extLst>
          </p:cNvPr>
          <p:cNvSpPr txBox="1"/>
          <p:nvPr/>
        </p:nvSpPr>
        <p:spPr>
          <a:xfrm>
            <a:off x="3998159" y="2524868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48.96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F7E4EC1-767F-284E-B0D0-E2B399F46975}"/>
              </a:ext>
            </a:extLst>
          </p:cNvPr>
          <p:cNvSpPr txBox="1"/>
          <p:nvPr/>
        </p:nvSpPr>
        <p:spPr>
          <a:xfrm>
            <a:off x="4791724" y="5515396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9.10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A0E6236-814B-6747-8FC3-6B00806656AC}"/>
              </a:ext>
            </a:extLst>
          </p:cNvPr>
          <p:cNvSpPr txBox="1"/>
          <p:nvPr/>
        </p:nvSpPr>
        <p:spPr>
          <a:xfrm>
            <a:off x="4588147" y="4945219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15.21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D52F7E9-4F79-9444-AD83-01A186C312D5}"/>
              </a:ext>
            </a:extLst>
          </p:cNvPr>
          <p:cNvSpPr txBox="1"/>
          <p:nvPr/>
        </p:nvSpPr>
        <p:spPr>
          <a:xfrm>
            <a:off x="4588147" y="4299587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24.25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DA3A87-FFE8-BA43-9B8D-365AD8C70149}"/>
              </a:ext>
            </a:extLst>
          </p:cNvPr>
          <p:cNvSpPr txBox="1"/>
          <p:nvPr/>
        </p:nvSpPr>
        <p:spPr>
          <a:xfrm>
            <a:off x="4562747" y="3707904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32.69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229E6B4-054F-714A-8658-F7FCDA2270CD}"/>
              </a:ext>
            </a:extLst>
          </p:cNvPr>
          <p:cNvSpPr txBox="1"/>
          <p:nvPr/>
        </p:nvSpPr>
        <p:spPr>
          <a:xfrm>
            <a:off x="4739222" y="3054549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41.70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FCA84B7-1924-9D43-8D1E-974465779700}"/>
              </a:ext>
            </a:extLst>
          </p:cNvPr>
          <p:cNvSpPr txBox="1"/>
          <p:nvPr/>
        </p:nvSpPr>
        <p:spPr>
          <a:xfrm>
            <a:off x="6017769" y="5897855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4.01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5A5A68F-F3E8-A045-B8AD-9A3EB4D9B869}"/>
              </a:ext>
            </a:extLst>
          </p:cNvPr>
          <p:cNvSpPr txBox="1"/>
          <p:nvPr/>
        </p:nvSpPr>
        <p:spPr>
          <a:xfrm>
            <a:off x="6177111" y="5374408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9.28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3335851-2BDA-3F44-ABE4-2011D7C6AA33}"/>
              </a:ext>
            </a:extLst>
          </p:cNvPr>
          <p:cNvSpPr txBox="1"/>
          <p:nvPr/>
        </p:nvSpPr>
        <p:spPr>
          <a:xfrm>
            <a:off x="6138490" y="5069814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13.57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2C08C30-5545-1949-9B84-B7D704AFE62C}"/>
              </a:ext>
            </a:extLst>
          </p:cNvPr>
          <p:cNvSpPr txBox="1"/>
          <p:nvPr/>
        </p:nvSpPr>
        <p:spPr>
          <a:xfrm>
            <a:off x="6167520" y="4802648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17.65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B213D4E-B1BD-0940-8727-D766A3F1D001}"/>
              </a:ext>
            </a:extLst>
          </p:cNvPr>
          <p:cNvSpPr txBox="1"/>
          <p:nvPr/>
        </p:nvSpPr>
        <p:spPr>
          <a:xfrm>
            <a:off x="5975486" y="4300973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24.47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5CC89FB-49CF-C746-90B3-39030FEE2D67}"/>
              </a:ext>
            </a:extLst>
          </p:cNvPr>
          <p:cNvSpPr txBox="1"/>
          <p:nvPr/>
        </p:nvSpPr>
        <p:spPr>
          <a:xfrm>
            <a:off x="6797107" y="5880707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4.30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403E03D-08FC-1345-B056-FD756E46820E}"/>
              </a:ext>
            </a:extLst>
          </p:cNvPr>
          <p:cNvSpPr txBox="1"/>
          <p:nvPr/>
        </p:nvSpPr>
        <p:spPr>
          <a:xfrm>
            <a:off x="7264651" y="5738071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5.71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38EA8B-3F29-3445-B3D9-01A2AA6C0A22}"/>
              </a:ext>
            </a:extLst>
          </p:cNvPr>
          <p:cNvSpPr txBox="1"/>
          <p:nvPr/>
        </p:nvSpPr>
        <p:spPr>
          <a:xfrm>
            <a:off x="7248367" y="5423876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9.02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C7893E6-4012-A44E-BC67-53E965557CBE}"/>
              </a:ext>
            </a:extLst>
          </p:cNvPr>
          <p:cNvSpPr txBox="1"/>
          <p:nvPr/>
        </p:nvSpPr>
        <p:spPr>
          <a:xfrm>
            <a:off x="6724965" y="5239083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11.43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90A3B2F-3183-624D-884B-FE7F24AE1F96}"/>
              </a:ext>
            </a:extLst>
          </p:cNvPr>
          <p:cNvSpPr txBox="1"/>
          <p:nvPr/>
        </p:nvSpPr>
        <p:spPr>
          <a:xfrm>
            <a:off x="7253534" y="5576393"/>
            <a:ext cx="8682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0" i="0" dirty="0">
                <a:solidFill>
                  <a:schemeClr val="bg1"/>
                </a:solidFill>
                <a:effectLst/>
                <a:latin typeface="Lucida Sans" panose="020B0602030504020204" pitchFamily="34" charset="77"/>
              </a:rPr>
              <a:t>7.62</a:t>
            </a:r>
          </a:p>
        </p:txBody>
      </p:sp>
    </p:spTree>
    <p:extLst>
      <p:ext uri="{BB962C8B-B14F-4D97-AF65-F5344CB8AC3E}">
        <p14:creationId xmlns:p14="http://schemas.microsoft.com/office/powerpoint/2010/main" val="1044266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CFDA10-428B-7A4F-A0D6-BA7713E2F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7687" y="2249485"/>
            <a:ext cx="6453443" cy="42626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ADFD5E-8BE1-2449-B5EA-18E26531F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Scatterplot of Concentration vs Gene Expression </a:t>
            </a:r>
            <a:br>
              <a:rPr lang="en-US" dirty="0"/>
            </a:br>
            <a:r>
              <a:rPr lang="en-US" sz="2800" dirty="0"/>
              <a:t>{coloured by Treatment}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617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07097A6-B4CA-3147-8802-35D0E22B8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7687" y="2249484"/>
            <a:ext cx="6467298" cy="42626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A5D780-2D98-3A4B-A9FE-F5616CA06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Scatterplot of Concentration vs Gene Expression </a:t>
            </a:r>
            <a:br>
              <a:rPr lang="en-US" dirty="0"/>
            </a:br>
            <a:r>
              <a:rPr lang="en-US" sz="2800" dirty="0"/>
              <a:t>{coloured by Cell line}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1E22BC-B4C3-D642-88F4-9208CE8CE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7687" y="2249484"/>
            <a:ext cx="6453443" cy="426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617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5D780-2D98-3A4B-A9FE-F5616CA06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Scatterplot of Treatment Concatenated with Cell line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13C7CD9-E592-1749-BC7E-FC3584DB14BC}"/>
              </a:ext>
            </a:extLst>
          </p:cNvPr>
          <p:cNvGrpSpPr/>
          <p:nvPr/>
        </p:nvGrpSpPr>
        <p:grpSpPr>
          <a:xfrm>
            <a:off x="2857015" y="2414251"/>
            <a:ext cx="6467298" cy="4262607"/>
            <a:chOff x="2857015" y="2414251"/>
            <a:chExt cx="6467298" cy="426260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55D22F1-26C1-8B46-9F87-2380C361D5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/>
            <a:stretch/>
          </p:blipFill>
          <p:spPr>
            <a:xfrm>
              <a:off x="2857015" y="2686294"/>
              <a:ext cx="6467298" cy="3990564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0A3DC6D-A4BE-D844-87F0-9BE2A6CD526A}"/>
                </a:ext>
              </a:extLst>
            </p:cNvPr>
            <p:cNvSpPr/>
            <p:nvPr/>
          </p:nvSpPr>
          <p:spPr>
            <a:xfrm>
              <a:off x="2857015" y="2414251"/>
              <a:ext cx="6467298" cy="33510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       Scatterplot of Treatment Concatenated With Cell Line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4F27A96-51DC-C143-8A05-7AC016F5EF36}"/>
              </a:ext>
            </a:extLst>
          </p:cNvPr>
          <p:cNvSpPr txBox="1"/>
          <p:nvPr/>
        </p:nvSpPr>
        <p:spPr>
          <a:xfrm>
            <a:off x="1446212" y="1752902"/>
            <a:ext cx="851759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 point belonging to “</a:t>
            </a:r>
            <a:r>
              <a:rPr lang="en-US" sz="1600" i="1" dirty="0"/>
              <a:t>wild </a:t>
            </a:r>
            <a:r>
              <a:rPr lang="en-US" sz="1600" i="1" dirty="0" err="1"/>
              <a:t>typeActivating</a:t>
            </a:r>
            <a:r>
              <a:rPr lang="en-US" sz="1600" i="1" dirty="0"/>
              <a:t> Factor 42</a:t>
            </a:r>
            <a:r>
              <a:rPr lang="en-US" sz="1600" dirty="0"/>
              <a:t>” represents a subject who </a:t>
            </a:r>
            <a:r>
              <a:rPr lang="en-US" sz="1600"/>
              <a:t>has cell </a:t>
            </a:r>
            <a:r>
              <a:rPr lang="en-US" sz="1600" dirty="0"/>
              <a:t>line wild type and received treatment activating factor 42</a:t>
            </a:r>
          </a:p>
        </p:txBody>
      </p:sp>
    </p:spTree>
    <p:extLst>
      <p:ext uri="{BB962C8B-B14F-4D97-AF65-F5344CB8AC3E}">
        <p14:creationId xmlns:p14="http://schemas.microsoft.com/office/powerpoint/2010/main" val="13588719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{2E95EC3F-CB39-1640-B21F-787CA810F787}tf10001122</Template>
  <TotalTime>6369</TotalTime>
  <Words>154</Words>
  <Application>Microsoft Macintosh PowerPoint</Application>
  <PresentationFormat>Widescreen</PresentationFormat>
  <Paragraphs>58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Lucida Sans</vt:lpstr>
      <vt:lpstr>Tw Cen MT</vt:lpstr>
      <vt:lpstr>Circuit</vt:lpstr>
      <vt:lpstr>Analysis of Gene Expression Data</vt:lpstr>
      <vt:lpstr>Mean and Standard Deviation of Gene Expression</vt:lpstr>
      <vt:lpstr>Distribution of Gene Expression</vt:lpstr>
      <vt:lpstr>Boxplot of Cell Line vs Gene Expression {coloured by Treatment}</vt:lpstr>
      <vt:lpstr>Boxplot of Treatment vs Gene Expression {coloured by Cell Line}</vt:lpstr>
      <vt:lpstr>Scatterplot of Concentration vs Gene Expression  {coloured by Treatment}</vt:lpstr>
      <vt:lpstr>Scatterplot of Concentration vs Gene Expression  {coloured by Cell line}</vt:lpstr>
      <vt:lpstr>Scatterplot of Treatment Concatenated with Cell 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Gene Expression Data</dc:title>
  <dc:creator>Taryn Harradine</dc:creator>
  <cp:lastModifiedBy>Taryn Harradine</cp:lastModifiedBy>
  <cp:revision>31</cp:revision>
  <dcterms:created xsi:type="dcterms:W3CDTF">2023-03-02T23:04:08Z</dcterms:created>
  <dcterms:modified xsi:type="dcterms:W3CDTF">2023-05-16T11:51:22Z</dcterms:modified>
</cp:coreProperties>
</file>

<file path=docProps/thumbnail.jpeg>
</file>